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PT Sans Narrow" panose="020B0506020203020204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9E1699-99B6-4B24-AAD4-0ECA5F03B470}">
  <a:tblStyle styleId="{EC9E1699-99B6-4B24-AAD4-0ECA5F03B4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736781c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736781c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736781c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736781c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3f41154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3f41154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73f41154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73f41154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73f41154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73f41154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3f41154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3f41154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73f41154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73f41154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Joyful, cheerful, jolly, gleeful, content, delightful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3f41154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3f41154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73f41154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73f41154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other words for “laugh?”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73f41154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73f41154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Chuckle, chortle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95621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b95621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73f41154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73f41154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3f41154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3f41154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73f41154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73f41154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3f41154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3f41154a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3f41154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3f41154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3f41154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73f41154a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736781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b736781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b736781c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b736781c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736781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736781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b736781c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b736781c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3f41154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3f41154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b736781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b736781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73f41154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73f41154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73f41154a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73f41154a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73f41154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73f41154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3f41154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3f41154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3f41154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3f41154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73f41154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73f41154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73f41154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73f41154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73f41154a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73f41154a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73f41154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73f41154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3f4115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3f4115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73f41154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73f41154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73f41154a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73f41154a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3f41154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3f41154a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 on the latter page, keep this page unchanged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3f41154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3f41154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3f41154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73f41154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73f41154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73f41154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Revise on the latter page, keep this page unchanged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73f41154a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73f41154a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73f41154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73f41154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73f41154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73f41154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73f41154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73f41154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73f41154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73f41154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73f41154a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73f41154a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b736781c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b736781c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b736781c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b736781c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736781c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b736781c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b736781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b736781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73f41154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73f41154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73f41154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73f41154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73f41154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73f41154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2d132c6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2d132c6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3f41154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73f41154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b4305af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b4305af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Eerie, uncanny, weird, frightening, terrifying, spine-chilling, scaring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73f41154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73f41154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3f41154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3f41154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lXh9vhUw-Dn3zF3AzEFBIf95KoF_adlgrOHA5L_FJrg/edit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" Type="http://schemas.openxmlformats.org/officeDocument/2006/relationships/image" Target="../media/image12.jpg"/><Relationship Id="rId21" Type="http://schemas.openxmlformats.org/officeDocument/2006/relationships/image" Target="../media/image30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5.jp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24" Type="http://schemas.openxmlformats.org/officeDocument/2006/relationships/image" Target="../media/image33.jp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epic.com/app/read/591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Synonyms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5/6 Whole Class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Today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First, we review what we learned</a:t>
            </a:r>
            <a:endParaRPr sz="3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Second, we look for synonym partners</a:t>
            </a:r>
            <a:endParaRPr sz="3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Third, we play a whole-class game</a:t>
            </a:r>
            <a:endParaRPr sz="30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678" y="1103375"/>
            <a:ext cx="1256626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175" y="1888475"/>
            <a:ext cx="12576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569" y="2683526"/>
            <a:ext cx="1376824" cy="9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synonym?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 the Synonyms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still remember what synonyms mean?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happy</a:t>
            </a:r>
            <a:r>
              <a:rPr lang="en"/>
              <a:t>?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sad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upset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glad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fast</a:t>
            </a:r>
            <a:endParaRPr sz="280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66182"/>
            <a:ext cx="330270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happy</a:t>
            </a:r>
            <a:r>
              <a:rPr lang="en"/>
              <a:t>?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sad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upset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glad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fast</a:t>
            </a:r>
            <a:endParaRPr sz="2800"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66182"/>
            <a:ext cx="3302700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1108950" y="2378425"/>
            <a:ext cx="1831200" cy="47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other synonyms of </a:t>
            </a:r>
            <a:r>
              <a:rPr lang="en" u="sng">
                <a:solidFill>
                  <a:schemeClr val="accent3"/>
                </a:solidFill>
              </a:rPr>
              <a:t>happy</a:t>
            </a:r>
            <a:r>
              <a:rPr lang="en"/>
              <a:t>?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Excited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/>
              <a:t>Joyful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/>
              <a:t>Glad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/>
              <a:t>Content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/>
              <a:t>proud</a:t>
            </a:r>
            <a:endParaRPr sz="280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66182"/>
            <a:ext cx="330270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laugh</a:t>
            </a:r>
            <a:r>
              <a:rPr lang="en"/>
              <a:t>?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stare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giggle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frown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talk</a:t>
            </a:r>
            <a:endParaRPr sz="2800"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6" y="1266175"/>
            <a:ext cx="314474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laugh</a:t>
            </a:r>
            <a:r>
              <a:rPr lang="en"/>
              <a:t>?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stare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giggle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frown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talk</a:t>
            </a:r>
            <a:endParaRPr sz="2800"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1232975" y="1838550"/>
            <a:ext cx="1831200" cy="47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6" y="1266175"/>
            <a:ext cx="314474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other synonyms of </a:t>
            </a:r>
            <a:r>
              <a:rPr lang="en" u="sng">
                <a:solidFill>
                  <a:schemeClr val="accent3"/>
                </a:solidFill>
              </a:rPr>
              <a:t>laugh</a:t>
            </a:r>
            <a:r>
              <a:rPr lang="en"/>
              <a:t>?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Chatter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/>
              <a:t>Giggle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/>
              <a:t>lol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800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6" y="1266175"/>
            <a:ext cx="314474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Today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First, we read a book</a:t>
            </a:r>
            <a:endParaRPr sz="3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00"/>
              <a:t>Second, we talk about it</a:t>
            </a:r>
            <a:endParaRPr sz="3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700"/>
              <a:t>Third, we do an activity</a:t>
            </a:r>
            <a:endParaRPr sz="37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591" y="1266325"/>
            <a:ext cx="1256626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025" y="2109775"/>
            <a:ext cx="12576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807" y="3005851"/>
            <a:ext cx="1376824" cy="9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repair</a:t>
            </a:r>
            <a:r>
              <a:rPr lang="en"/>
              <a:t>?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broken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break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fix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continue</a:t>
            </a:r>
            <a:endParaRPr sz="2800"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7373"/>
          <a:stretch/>
        </p:blipFill>
        <p:spPr>
          <a:xfrm>
            <a:off x="4832400" y="1266175"/>
            <a:ext cx="3301582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repair</a:t>
            </a:r>
            <a:r>
              <a:rPr lang="en"/>
              <a:t>?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broken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break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fix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continue</a:t>
            </a:r>
            <a:endParaRPr sz="28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7373"/>
          <a:stretch/>
        </p:blipFill>
        <p:spPr>
          <a:xfrm>
            <a:off x="4832400" y="1266175"/>
            <a:ext cx="3301582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1116225" y="2334600"/>
            <a:ext cx="1831200" cy="47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forest</a:t>
            </a:r>
            <a:r>
              <a:rPr lang="en"/>
              <a:t>?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farm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land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grass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woods</a:t>
            </a:r>
            <a:endParaRPr sz="2800"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r="9779"/>
          <a:stretch/>
        </p:blipFill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forest</a:t>
            </a:r>
            <a:r>
              <a:rPr lang="en"/>
              <a:t>?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farm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land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grass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woods</a:t>
            </a:r>
            <a:endParaRPr sz="2800"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r="9779"/>
          <a:stretch/>
        </p:blipFill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1211075" y="2830700"/>
            <a:ext cx="1831200" cy="47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drink</a:t>
            </a:r>
            <a:r>
              <a:rPr lang="en"/>
              <a:t>?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hot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meal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beverage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dinner</a:t>
            </a:r>
            <a:endParaRPr sz="2800"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t="17328"/>
          <a:stretch/>
        </p:blipFill>
        <p:spPr>
          <a:xfrm>
            <a:off x="4832400" y="1266175"/>
            <a:ext cx="266335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synonym of </a:t>
            </a:r>
            <a:r>
              <a:rPr lang="en" u="sng">
                <a:solidFill>
                  <a:schemeClr val="accent3"/>
                </a:solidFill>
              </a:rPr>
              <a:t>drink</a:t>
            </a:r>
            <a:r>
              <a:rPr lang="en"/>
              <a:t>?</a:t>
            </a: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1"/>
          </p:nvPr>
        </p:nvSpPr>
        <p:spPr>
          <a:xfrm>
            <a:off x="1335125" y="1266175"/>
            <a:ext cx="2976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hot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meal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beverage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" sz="2800"/>
              <a:t>dinner</a:t>
            </a:r>
            <a:endParaRPr sz="2800"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t="17328"/>
          <a:stretch/>
        </p:blipFill>
        <p:spPr>
          <a:xfrm>
            <a:off x="4832400" y="1266175"/>
            <a:ext cx="2663353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>
            <a:off x="1254850" y="2334600"/>
            <a:ext cx="2531700" cy="4743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 Partner Game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257" name="Google Shape;257;p39"/>
          <p:cNvGraphicFramePr/>
          <p:nvPr/>
        </p:nvGraphicFramePr>
        <p:xfrm>
          <a:off x="388363" y="1568375"/>
          <a:ext cx="4781300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263" name="Google Shape;263;p40"/>
          <p:cNvGraphicFramePr/>
          <p:nvPr/>
        </p:nvGraphicFramePr>
        <p:xfrm>
          <a:off x="388363" y="1568375"/>
          <a:ext cx="4781300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warm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hot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</a:rPr>
                        <a:t>boiling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269" name="Google Shape;269;p41"/>
          <p:cNvGraphicFramePr/>
          <p:nvPr/>
        </p:nvGraphicFramePr>
        <p:xfrm>
          <a:off x="311688" y="1384425"/>
          <a:ext cx="4781300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0" name="Google Shape;270;p41"/>
          <p:cNvSpPr txBox="1"/>
          <p:nvPr/>
        </p:nvSpPr>
        <p:spPr>
          <a:xfrm>
            <a:off x="1201775" y="1374275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big</a:t>
            </a:r>
            <a:endParaRPr sz="2200"/>
          </a:p>
        </p:txBody>
      </p:sp>
      <p:sp>
        <p:nvSpPr>
          <p:cNvPr id="271" name="Google Shape;271;p41"/>
          <p:cNvSpPr txBox="1"/>
          <p:nvPr/>
        </p:nvSpPr>
        <p:spPr>
          <a:xfrm>
            <a:off x="2465988" y="1374275"/>
            <a:ext cx="169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huge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Reading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277" name="Google Shape;277;p42"/>
          <p:cNvGraphicFramePr/>
          <p:nvPr/>
        </p:nvGraphicFramePr>
        <p:xfrm>
          <a:off x="311688" y="1384425"/>
          <a:ext cx="4781300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8" name="Google Shape;278;p42"/>
          <p:cNvSpPr txBox="1"/>
          <p:nvPr/>
        </p:nvSpPr>
        <p:spPr>
          <a:xfrm>
            <a:off x="1545400" y="1374275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good</a:t>
            </a:r>
            <a:endParaRPr sz="2200"/>
          </a:p>
        </p:txBody>
      </p:sp>
      <p:sp>
        <p:nvSpPr>
          <p:cNvPr id="279" name="Google Shape;279;p42"/>
          <p:cNvSpPr txBox="1"/>
          <p:nvPr/>
        </p:nvSpPr>
        <p:spPr>
          <a:xfrm>
            <a:off x="2757225" y="1384425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great</a:t>
            </a:r>
            <a:endParaRPr sz="2200"/>
          </a:p>
        </p:txBody>
      </p:sp>
      <p:sp>
        <p:nvSpPr>
          <p:cNvPr id="280" name="Google Shape;280;p42"/>
          <p:cNvSpPr txBox="1"/>
          <p:nvPr/>
        </p:nvSpPr>
        <p:spPr>
          <a:xfrm>
            <a:off x="4003350" y="1384425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superb</a:t>
            </a:r>
            <a:endParaRPr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partner(s)!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Game: You may find more than one synonyms!</a:t>
            </a: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7373"/>
          <a:stretch/>
        </p:blipFill>
        <p:spPr>
          <a:xfrm>
            <a:off x="4939500" y="724200"/>
            <a:ext cx="3693852" cy="36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Fishing Game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your word to fish the synonyms in the pool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your word to fish the synonyms in the pool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can fish more than one word if they are all synonyms of your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your word to fish the synonyms in the pool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can fish more than one word if they are all synonyms of your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there are no more fish, say “I have ____” and see if your teammate can fish it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your word to fish the synonyms in the pool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can fish more than one word if they are all synonyms of your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there are no more fish, say “I have ____” and see if your teammate can fish it - The other team may fish your card too!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Blue Team</a:t>
            </a:r>
            <a:r>
              <a:rPr lang="en"/>
              <a:t> vs. </a:t>
            </a:r>
            <a:r>
              <a:rPr lang="en" b="1">
                <a:solidFill>
                  <a:srgbClr val="FF0000"/>
                </a:solidFill>
              </a:rPr>
              <a:t>Red Team </a:t>
            </a:r>
            <a:r>
              <a:rPr lang="en"/>
              <a:t>will </a:t>
            </a:r>
            <a:r>
              <a:rPr lang="en" b="1"/>
              <a:t>take turns to play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your word to fish the synonyms in the pool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can fish more than one word if they are all synonyms of your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there are no more fish, say “I have ____” and see if your teammate can fish it - The other team may fish your card too!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wordlist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 rotWithShape="1">
          <a:blip r:embed="rId4">
            <a:alphaModFix/>
          </a:blip>
          <a:srcRect b="9288"/>
          <a:stretch/>
        </p:blipFill>
        <p:spPr>
          <a:xfrm>
            <a:off x="0" y="0"/>
            <a:ext cx="1993275" cy="1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25" y="236975"/>
            <a:ext cx="1458500" cy="1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/>
          <p:nvPr/>
        </p:nvSpPr>
        <p:spPr>
          <a:xfrm>
            <a:off x="393795" y="773550"/>
            <a:ext cx="120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</a:rPr>
              <a:t>0 fish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7589820" y="860500"/>
            <a:ext cx="120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</a:rPr>
              <a:t>0 fish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393" y="2104252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8407" y="148372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9547" y="2449417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95650" y="3541344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62625" y="361754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8089" y="773556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85792" y="1217004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42885" y="3344914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30780" y="4430456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389" y="2711506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41433" y="2606357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9834" y="3902193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9549" y="1661530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44051" y="3984247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11226" y="3384408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92574" y="3794521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598482" y="3902193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79512" y="4036591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45553" y="2739202"/>
            <a:ext cx="1546990" cy="8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93792" y="4077604"/>
            <a:ext cx="1644449" cy="9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987132" y="3582292"/>
            <a:ext cx="1644449" cy="9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antonym?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antonym is …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 the Paragraphs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still remember what synonyms mean?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62650" y="4387625"/>
            <a:ext cx="755875" cy="7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/>
          <p:nvPr/>
        </p:nvSpPr>
        <p:spPr>
          <a:xfrm>
            <a:off x="4426950" y="167275"/>
            <a:ext cx="3825000" cy="2063100"/>
          </a:xfrm>
          <a:prstGeom prst="wedgeRoundRectCallout">
            <a:avLst>
              <a:gd name="adj1" fmla="val -31717"/>
              <a:gd name="adj2" fmla="val 62831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Little red ant comes onto the street.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 sees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flowers,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cars,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houses, and a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tower.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>
            <a:spLocks noGrp="1"/>
          </p:cNvSpPr>
          <p:nvPr>
            <p:ph type="body" idx="4294967295"/>
          </p:nvPr>
        </p:nvSpPr>
        <p:spPr>
          <a:xfrm>
            <a:off x="4939500" y="724075"/>
            <a:ext cx="17094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Big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Large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Huge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Giant</a:t>
            </a:r>
            <a:endParaRPr sz="2365"/>
          </a:p>
        </p:txBody>
      </p:sp>
      <p:sp>
        <p:nvSpPr>
          <p:cNvPr id="382" name="Google Shape;382;p55"/>
          <p:cNvSpPr txBox="1">
            <a:spLocks noGrp="1"/>
          </p:cNvSpPr>
          <p:nvPr>
            <p:ph type="subTitle" idx="4294967295"/>
          </p:nvPr>
        </p:nvSpPr>
        <p:spPr>
          <a:xfrm>
            <a:off x="6931850" y="724200"/>
            <a:ext cx="19194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Gigantic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Humongous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Vast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Massive</a:t>
            </a:r>
            <a:endParaRPr sz="2365"/>
          </a:p>
        </p:txBody>
      </p:sp>
      <p:grpSp>
        <p:nvGrpSpPr>
          <p:cNvPr id="383" name="Google Shape;383;p55"/>
          <p:cNvGrpSpPr/>
          <p:nvPr/>
        </p:nvGrpSpPr>
        <p:grpSpPr>
          <a:xfrm>
            <a:off x="446610" y="982525"/>
            <a:ext cx="3553988" cy="3178190"/>
            <a:chOff x="1004150" y="1289175"/>
            <a:chExt cx="1832425" cy="1484997"/>
          </a:xfrm>
        </p:grpSpPr>
        <p:pic>
          <p:nvPicPr>
            <p:cNvPr id="384" name="Google Shape;384;p55"/>
            <p:cNvPicPr preferRelativeResize="0"/>
            <p:nvPr/>
          </p:nvPicPr>
          <p:blipFill rotWithShape="1">
            <a:blip r:embed="rId3">
              <a:alphaModFix/>
            </a:blip>
            <a:srcRect t="2667" b="26586"/>
            <a:stretch/>
          </p:blipFill>
          <p:spPr>
            <a:xfrm>
              <a:off x="1004150" y="1378122"/>
              <a:ext cx="1832425" cy="139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5" name="Google Shape;385;p55"/>
            <p:cNvCxnSpPr/>
            <p:nvPr/>
          </p:nvCxnSpPr>
          <p:spPr>
            <a:xfrm>
              <a:off x="1407550" y="1289175"/>
              <a:ext cx="223500" cy="368400"/>
            </a:xfrm>
            <a:prstGeom prst="straightConnector1">
              <a:avLst/>
            </a:prstGeom>
            <a:noFill/>
            <a:ln w="38100" cap="flat" cmpd="sng">
              <a:solidFill>
                <a:srgbClr val="695D4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62650" y="4387625"/>
            <a:ext cx="755875" cy="7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/>
          <p:nvPr/>
        </p:nvSpPr>
        <p:spPr>
          <a:xfrm>
            <a:off x="4426950" y="167275"/>
            <a:ext cx="3825000" cy="2063100"/>
          </a:xfrm>
          <a:prstGeom prst="wedgeRoundRectCallout">
            <a:avLst>
              <a:gd name="adj1" fmla="val -31717"/>
              <a:gd name="adj2" fmla="val 62831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Little red ant comes onto the street.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 sees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flowers,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cars,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houses, and a </a:t>
            </a:r>
            <a:r>
              <a:rPr lang="en" sz="2200">
                <a:solidFill>
                  <a:srgbClr val="980000"/>
                </a:solidFill>
              </a:rPr>
              <a:t>big</a:t>
            </a:r>
            <a:r>
              <a:rPr lang="en" sz="2200"/>
              <a:t> tower.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/>
          <p:nvPr/>
        </p:nvSpPr>
        <p:spPr>
          <a:xfrm>
            <a:off x="1555500" y="223050"/>
            <a:ext cx="4508100" cy="2348700"/>
          </a:xfrm>
          <a:prstGeom prst="wedgeRoundRectCallout">
            <a:avLst>
              <a:gd name="adj1" fmla="val -7762"/>
              <a:gd name="adj2" fmla="val 66209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Edmonton’s winter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. It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downtown and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by the river. It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when you stay outside and also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when you are indoors. In the night, it is very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!</a:t>
            </a:r>
            <a:endParaRPr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>
            <a:spLocks noGrp="1"/>
          </p:cNvSpPr>
          <p:nvPr>
            <p:ph type="body" idx="4294967295"/>
          </p:nvPr>
        </p:nvSpPr>
        <p:spPr>
          <a:xfrm>
            <a:off x="4939500" y="724075"/>
            <a:ext cx="17094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Cold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Chilly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Freezing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Wintry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Frigid</a:t>
            </a:r>
            <a:endParaRPr sz="2365"/>
          </a:p>
        </p:txBody>
      </p:sp>
      <p:pic>
        <p:nvPicPr>
          <p:cNvPr id="404" name="Google Shape;404;p58"/>
          <p:cNvPicPr preferRelativeResize="0"/>
          <p:nvPr/>
        </p:nvPicPr>
        <p:blipFill rotWithShape="1">
          <a:blip r:embed="rId3">
            <a:alphaModFix/>
          </a:blip>
          <a:srcRect b="7697"/>
          <a:stretch/>
        </p:blipFill>
        <p:spPr>
          <a:xfrm>
            <a:off x="850825" y="724054"/>
            <a:ext cx="3276916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>
            <a:spLocks noGrp="1"/>
          </p:cNvSpPr>
          <p:nvPr>
            <p:ph type="subTitle" idx="4294967295"/>
          </p:nvPr>
        </p:nvSpPr>
        <p:spPr>
          <a:xfrm>
            <a:off x="6931850" y="724200"/>
            <a:ext cx="17094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Cool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Freezing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Numbing</a:t>
            </a:r>
            <a:endParaRPr sz="2365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Piercing</a:t>
            </a:r>
            <a:endParaRPr sz="2365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9"/>
          <p:cNvSpPr/>
          <p:nvPr/>
        </p:nvSpPr>
        <p:spPr>
          <a:xfrm>
            <a:off x="1555500" y="223050"/>
            <a:ext cx="4508100" cy="2348700"/>
          </a:xfrm>
          <a:prstGeom prst="wedgeRoundRectCallout">
            <a:avLst>
              <a:gd name="adj1" fmla="val -7762"/>
              <a:gd name="adj2" fmla="val 66209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Edmonton’s winter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. It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downtown and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by the river. It is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when you stay outside and also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 when you are indoors. In the night, it is very </a:t>
            </a:r>
            <a:r>
              <a:rPr lang="en" sz="2200">
                <a:solidFill>
                  <a:schemeClr val="accent1"/>
                </a:solidFill>
              </a:rPr>
              <a:t>cold</a:t>
            </a:r>
            <a:r>
              <a:rPr lang="en" sz="2200"/>
              <a:t>!</a:t>
            </a:r>
            <a:endParaRPr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synonyms help us with writing?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 and Antonym Game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synonym?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… </a:t>
            </a:r>
            <a:endParaRPr/>
          </a:p>
        </p:txBody>
      </p:sp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Antonyms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434" name="Google Shape;434;p63"/>
          <p:cNvGraphicFramePr/>
          <p:nvPr/>
        </p:nvGraphicFramePr>
        <p:xfrm>
          <a:off x="388363" y="1568375"/>
          <a:ext cx="8367275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440" name="Google Shape;440;p64"/>
          <p:cNvGraphicFramePr/>
          <p:nvPr/>
        </p:nvGraphicFramePr>
        <p:xfrm>
          <a:off x="388363" y="1568375"/>
          <a:ext cx="8367275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</a:rPr>
                        <a:t>freezing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cold</a:t>
                      </a: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cool</a:t>
                      </a: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warm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hot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</a:rPr>
                        <a:t>boiling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446" name="Google Shape;446;p65"/>
          <p:cNvGraphicFramePr/>
          <p:nvPr/>
        </p:nvGraphicFramePr>
        <p:xfrm>
          <a:off x="311688" y="1384425"/>
          <a:ext cx="8367275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7" name="Google Shape;447;p65"/>
          <p:cNvSpPr txBox="1"/>
          <p:nvPr/>
        </p:nvSpPr>
        <p:spPr>
          <a:xfrm>
            <a:off x="3117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good</a:t>
            </a:r>
            <a:endParaRPr sz="2200"/>
          </a:p>
        </p:txBody>
      </p:sp>
      <p:sp>
        <p:nvSpPr>
          <p:cNvPr id="448" name="Google Shape;448;p65"/>
          <p:cNvSpPr txBox="1"/>
          <p:nvPr/>
        </p:nvSpPr>
        <p:spPr>
          <a:xfrm>
            <a:off x="1431125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bad</a:t>
            </a:r>
            <a:endParaRPr sz="2200"/>
          </a:p>
        </p:txBody>
      </p:sp>
      <p:sp>
        <p:nvSpPr>
          <p:cNvPr id="449" name="Google Shape;449;p65"/>
          <p:cNvSpPr txBox="1"/>
          <p:nvPr/>
        </p:nvSpPr>
        <p:spPr>
          <a:xfrm>
            <a:off x="24104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awful</a:t>
            </a:r>
            <a:endParaRPr sz="2200"/>
          </a:p>
        </p:txBody>
      </p:sp>
      <p:sp>
        <p:nvSpPr>
          <p:cNvPr id="450" name="Google Shape;450;p65"/>
          <p:cNvSpPr txBox="1"/>
          <p:nvPr/>
        </p:nvSpPr>
        <p:spPr>
          <a:xfrm>
            <a:off x="35999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great</a:t>
            </a:r>
            <a:endParaRPr sz="2200"/>
          </a:p>
        </p:txBody>
      </p:sp>
      <p:sp>
        <p:nvSpPr>
          <p:cNvPr id="451" name="Google Shape;451;p65"/>
          <p:cNvSpPr txBox="1"/>
          <p:nvPr/>
        </p:nvSpPr>
        <p:spPr>
          <a:xfrm>
            <a:off x="47894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superb</a:t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Shades of meanings</a:t>
            </a:r>
            <a:endParaRPr/>
          </a:p>
        </p:txBody>
      </p:sp>
      <p:graphicFrame>
        <p:nvGraphicFramePr>
          <p:cNvPr id="457" name="Google Shape;457;p66"/>
          <p:cNvGraphicFramePr/>
          <p:nvPr/>
        </p:nvGraphicFramePr>
        <p:xfrm>
          <a:off x="311688" y="1384425"/>
          <a:ext cx="8367275" cy="502890"/>
        </p:xfrm>
        <a:graphic>
          <a:graphicData uri="http://schemas.openxmlformats.org/drawingml/2006/table">
            <a:tbl>
              <a:tblPr>
                <a:noFill/>
                <a:tableStyleId>{EC9E1699-99B6-4B24-AAD4-0ECA5F03B470}</a:tableStyleId>
              </a:tblPr>
              <a:tblGrid>
                <a:gridCol w="11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8" name="Google Shape;458;p66"/>
          <p:cNvSpPr txBox="1"/>
          <p:nvPr/>
        </p:nvSpPr>
        <p:spPr>
          <a:xfrm>
            <a:off x="3117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always</a:t>
            </a:r>
            <a:endParaRPr sz="2200"/>
          </a:p>
        </p:txBody>
      </p:sp>
      <p:sp>
        <p:nvSpPr>
          <p:cNvPr id="459" name="Google Shape;459;p66"/>
          <p:cNvSpPr txBox="1"/>
          <p:nvPr/>
        </p:nvSpPr>
        <p:spPr>
          <a:xfrm>
            <a:off x="1546738" y="2325450"/>
            <a:ext cx="169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sometimes</a:t>
            </a:r>
            <a:endParaRPr sz="2200"/>
          </a:p>
        </p:txBody>
      </p:sp>
      <p:sp>
        <p:nvSpPr>
          <p:cNvPr id="460" name="Google Shape;460;p66"/>
          <p:cNvSpPr txBox="1"/>
          <p:nvPr/>
        </p:nvSpPr>
        <p:spPr>
          <a:xfrm>
            <a:off x="5787675" y="2310150"/>
            <a:ext cx="141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seldom</a:t>
            </a:r>
            <a:endParaRPr sz="2200"/>
          </a:p>
        </p:txBody>
      </p:sp>
      <p:sp>
        <p:nvSpPr>
          <p:cNvPr id="461" name="Google Shape;461;p66"/>
          <p:cNvSpPr txBox="1"/>
          <p:nvPr/>
        </p:nvSpPr>
        <p:spPr>
          <a:xfrm>
            <a:off x="3356313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never</a:t>
            </a:r>
            <a:endParaRPr sz="2200"/>
          </a:p>
        </p:txBody>
      </p:sp>
      <p:sp>
        <p:nvSpPr>
          <p:cNvPr id="462" name="Google Shape;462;p66"/>
          <p:cNvSpPr txBox="1"/>
          <p:nvPr/>
        </p:nvSpPr>
        <p:spPr>
          <a:xfrm>
            <a:off x="4572000" y="2325450"/>
            <a:ext cx="103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often</a:t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find your synonym partners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67"/>
          <p:cNvPicPr preferRelativeResize="0"/>
          <p:nvPr/>
        </p:nvPicPr>
        <p:blipFill rotWithShape="1">
          <a:blip r:embed="rId3">
            <a:alphaModFix/>
          </a:blip>
          <a:srcRect t="8652" b="20656"/>
          <a:stretch/>
        </p:blipFill>
        <p:spPr>
          <a:xfrm>
            <a:off x="4939500" y="724200"/>
            <a:ext cx="3837000" cy="21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find your synonym partners</a:t>
            </a:r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Then, meet with your antonym group</a:t>
            </a:r>
            <a:endParaRPr sz="4200" b="1">
              <a:solidFill>
                <a:schemeClr val="accent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 rotWithShape="1">
          <a:blip r:embed="rId3">
            <a:alphaModFix/>
          </a:blip>
          <a:srcRect t="8652" b="20656"/>
          <a:stretch/>
        </p:blipFill>
        <p:spPr>
          <a:xfrm>
            <a:off x="5683950" y="724200"/>
            <a:ext cx="3092550" cy="1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8"/>
          <p:cNvPicPr preferRelativeResize="0"/>
          <p:nvPr/>
        </p:nvPicPr>
        <p:blipFill rotWithShape="1">
          <a:blip r:embed="rId3">
            <a:alphaModFix/>
          </a:blip>
          <a:srcRect t="8652" b="20656"/>
          <a:stretch/>
        </p:blipFill>
        <p:spPr>
          <a:xfrm flipH="1">
            <a:off x="4939499" y="2743500"/>
            <a:ext cx="3039093" cy="16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find your synonym partners</a:t>
            </a:r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6" name="Google Shape;486;p6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Then, meet with your antonym group</a:t>
            </a:r>
            <a:endParaRPr sz="4200" b="1">
              <a:solidFill>
                <a:schemeClr val="accent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487" name="Google Shape;487;p69"/>
          <p:cNvPicPr preferRelativeResize="0"/>
          <p:nvPr/>
        </p:nvPicPr>
        <p:blipFill rotWithShape="1">
          <a:blip r:embed="rId3">
            <a:alphaModFix/>
          </a:blip>
          <a:srcRect t="8652" b="20656"/>
          <a:stretch/>
        </p:blipFill>
        <p:spPr>
          <a:xfrm>
            <a:off x="5683950" y="724200"/>
            <a:ext cx="3092550" cy="1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9"/>
          <p:cNvPicPr preferRelativeResize="0"/>
          <p:nvPr/>
        </p:nvPicPr>
        <p:blipFill rotWithShape="1">
          <a:blip r:embed="rId3">
            <a:alphaModFix/>
          </a:blip>
          <a:srcRect t="8652" b="20656"/>
          <a:stretch/>
        </p:blipFill>
        <p:spPr>
          <a:xfrm flipH="1">
            <a:off x="4939499" y="2743500"/>
            <a:ext cx="3039093" cy="167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9"/>
          <p:cNvSpPr txBox="1"/>
          <p:nvPr/>
        </p:nvSpPr>
        <p:spPr>
          <a:xfrm>
            <a:off x="265500" y="4355550"/>
            <a:ext cx="420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There may be more than two synonyms!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95" name="Google Shape;495;p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are synonyms? Examples?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What are antonyms? Examples?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 </a:t>
            </a:r>
            <a:r>
              <a:rPr lang="en" u="sng">
                <a:solidFill>
                  <a:schemeClr val="hlink"/>
                </a:solidFill>
                <a:hlinkClick r:id="rId3"/>
              </a:rPr>
              <a:t>book</a:t>
            </a:r>
            <a:r>
              <a:rPr lang="en"/>
              <a:t> and think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synonym?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synonym is a word that means the same or almost the same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</a:t>
            </a:r>
            <a:r>
              <a:rPr lang="en" b="1">
                <a:solidFill>
                  <a:schemeClr val="accent1"/>
                </a:solidFill>
              </a:rPr>
              <a:t>functions</a:t>
            </a:r>
            <a:r>
              <a:rPr lang="en"/>
              <a:t> do synonyms have?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helps …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 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it, we can 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synonyms of “spooky?”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Creepy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Mysterious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Haunted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Freaky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Terrifying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050" y="1266325"/>
            <a:ext cx="517424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 Partner Game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partner!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Game: Find the person who has a synonym of your word.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7655"/>
          <a:stretch/>
        </p:blipFill>
        <p:spPr>
          <a:xfrm>
            <a:off x="4939500" y="724200"/>
            <a:ext cx="3579216" cy="36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On-screen Show (16:9)</PresentationFormat>
  <Paragraphs>203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PT Sans Narrow</vt:lpstr>
      <vt:lpstr>Open Sans</vt:lpstr>
      <vt:lpstr>Arial</vt:lpstr>
      <vt:lpstr>Tropic</vt:lpstr>
      <vt:lpstr>Synonyms</vt:lpstr>
      <vt:lpstr>Plans for Today</vt:lpstr>
      <vt:lpstr>Introduction and Reading</vt:lpstr>
      <vt:lpstr>What is an antonym?</vt:lpstr>
      <vt:lpstr>What is a synonym?</vt:lpstr>
      <vt:lpstr>Read a book and think</vt:lpstr>
      <vt:lpstr>What are synonyms of “spooky?”</vt:lpstr>
      <vt:lpstr>Synonym Partner Game</vt:lpstr>
      <vt:lpstr>Find your partner!</vt:lpstr>
      <vt:lpstr>Plans for Today</vt:lpstr>
      <vt:lpstr>What is a synonym?</vt:lpstr>
      <vt:lpstr>Circle the Synonyms</vt:lpstr>
      <vt:lpstr>Do you still remember what synonyms mean?</vt:lpstr>
      <vt:lpstr>Which is the synonym of happy?</vt:lpstr>
      <vt:lpstr>Which is the synonym of happy?</vt:lpstr>
      <vt:lpstr>Do you know other synonyms of happy?</vt:lpstr>
      <vt:lpstr>Which is the synonym of laugh?</vt:lpstr>
      <vt:lpstr>Which is the synonym of laugh?</vt:lpstr>
      <vt:lpstr>Do you know other synonyms of laugh?</vt:lpstr>
      <vt:lpstr>Which is the synonym of repair?</vt:lpstr>
      <vt:lpstr>Which is the synonym of repair?</vt:lpstr>
      <vt:lpstr>Which is the synonym of forest?</vt:lpstr>
      <vt:lpstr>Which is the synonym of forest?</vt:lpstr>
      <vt:lpstr>Which is the synonym of drink?</vt:lpstr>
      <vt:lpstr>Which is the synonym of drink?</vt:lpstr>
      <vt:lpstr>Synonym Partner Game</vt:lpstr>
      <vt:lpstr>Shades of meanings</vt:lpstr>
      <vt:lpstr>Shades of meanings</vt:lpstr>
      <vt:lpstr>Shades of meanings</vt:lpstr>
      <vt:lpstr>Shades of meanings</vt:lpstr>
      <vt:lpstr>Find your partner(s)!</vt:lpstr>
      <vt:lpstr>Fishing Game</vt:lpstr>
      <vt:lpstr>Rules</vt:lpstr>
      <vt:lpstr>Rules</vt:lpstr>
      <vt:lpstr>Rules</vt:lpstr>
      <vt:lpstr>Rules</vt:lpstr>
      <vt:lpstr>Rules</vt:lpstr>
      <vt:lpstr>Rules</vt:lpstr>
      <vt:lpstr>PowerPoint Presentation</vt:lpstr>
      <vt:lpstr>Revise the Paragraphs</vt:lpstr>
      <vt:lpstr>Do you still remember what synonyms mean?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synonyms help us with writing?</vt:lpstr>
      <vt:lpstr>Synonym and Antonym Game</vt:lpstr>
      <vt:lpstr>What are … </vt:lpstr>
      <vt:lpstr>Shades of meanings</vt:lpstr>
      <vt:lpstr>Shades of meanings</vt:lpstr>
      <vt:lpstr>Shades of meanings</vt:lpstr>
      <vt:lpstr>Shades of meanings</vt:lpstr>
      <vt:lpstr>First, find your synonym partners</vt:lpstr>
      <vt:lpstr>First, find your synonym partners</vt:lpstr>
      <vt:lpstr>First, find your synonym partners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Synonyms</dc:title>
  <dc:creator>Youran Lin</dc:creator>
  <cp:lastModifiedBy>YouranLIN</cp:lastModifiedBy>
  <cp:revision>1</cp:revision>
  <dcterms:modified xsi:type="dcterms:W3CDTF">2022-12-31T00:43:33Z</dcterms:modified>
</cp:coreProperties>
</file>